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9" r:id="rId4"/>
    <p:sldId id="258" r:id="rId5"/>
    <p:sldId id="263" r:id="rId6"/>
    <p:sldId id="264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</p:sldIdLst>
  <p:sldSz cx="9144000" cy="6858000" type="screen4x3"/>
  <p:notesSz cx="6888163" cy="100171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89E6B-D28C-4B33-94A7-1B7AC58EA8E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388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388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49C40-A0E4-49FB-9B44-D41337E22A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237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AFAE133F-868E-41ED-9F1B-9D1D9F4E1DBF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135"/>
            <a:ext cx="5510530" cy="4507706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453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453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5BDC62B1-9CC4-4D64-9CE1-B8FD4560E73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4378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45741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sz="1300" dirty="0"/>
          </a:p>
          <a:p>
            <a:r>
              <a:rPr lang="vi-VN" sz="1300" dirty="0"/>
              <a:t>разом треба писати й слова з </a:t>
            </a:r>
            <a:r>
              <a:rPr lang="vi-VN" sz="1300" b="1" i="1" dirty="0"/>
              <a:t>віце-</a:t>
            </a:r>
            <a:r>
              <a:rPr lang="vi-VN" sz="1300" i="1" dirty="0"/>
              <a:t>, </a:t>
            </a:r>
            <a:r>
              <a:rPr lang="vi-VN" sz="1300" b="1" i="1" dirty="0"/>
              <a:t>екс-</a:t>
            </a:r>
            <a:r>
              <a:rPr lang="vi-VN" sz="1300" i="1" dirty="0"/>
              <a:t>, </a:t>
            </a:r>
            <a:r>
              <a:rPr lang="vi-VN" sz="1300" b="1" i="1" dirty="0"/>
              <a:t>веб-</a:t>
            </a:r>
            <a:r>
              <a:rPr lang="vi-VN" sz="1300" dirty="0"/>
              <a:t>: </a:t>
            </a:r>
            <a:r>
              <a:rPr lang="vi-VN" sz="1300" b="1" i="1" dirty="0"/>
              <a:t>віце</a:t>
            </a:r>
            <a:r>
              <a:rPr lang="vi-VN" sz="1300" i="1" dirty="0"/>
              <a:t>президент, </a:t>
            </a:r>
            <a:r>
              <a:rPr lang="vi-VN" sz="1300" b="1" i="1" dirty="0"/>
              <a:t>віце</a:t>
            </a:r>
            <a:r>
              <a:rPr lang="vi-VN" sz="1300" i="1" dirty="0"/>
              <a:t>прем’є́р, </a:t>
            </a:r>
            <a:r>
              <a:rPr lang="vi-VN" sz="1300" b="1" i="1" dirty="0"/>
              <a:t>віце</a:t>
            </a:r>
            <a:r>
              <a:rPr lang="vi-VN" sz="1300" i="1" dirty="0"/>
              <a:t>к</a:t>
            </a:r>
            <a:r>
              <a:rPr lang="en-US" sz="1300" i="1" dirty="0"/>
              <a:t>ó</a:t>
            </a:r>
            <a:r>
              <a:rPr lang="vi-VN" sz="1300" i="1" dirty="0"/>
              <a:t>нсул, </a:t>
            </a:r>
            <a:r>
              <a:rPr lang="vi-VN" sz="1300" b="1" i="1" dirty="0"/>
              <a:t>екс</a:t>
            </a:r>
            <a:r>
              <a:rPr lang="vi-VN" sz="1300" i="1" dirty="0"/>
              <a:t>міністр,</a:t>
            </a:r>
            <a:r>
              <a:rPr lang="vi-VN" sz="1300" b="1" i="1" dirty="0"/>
              <a:t> екс</a:t>
            </a:r>
            <a:r>
              <a:rPr lang="vi-VN" sz="1300" i="1" dirty="0"/>
              <a:t>презид</a:t>
            </a:r>
            <a:r>
              <a:rPr lang="en-US" sz="1300" i="1" dirty="0"/>
              <a:t>é</a:t>
            </a:r>
            <a:r>
              <a:rPr lang="vi-VN" sz="1300" i="1" dirty="0"/>
              <a:t>нт, </a:t>
            </a:r>
            <a:r>
              <a:rPr lang="vi-VN" sz="1300" b="1" i="1" dirty="0"/>
              <a:t>веб</a:t>
            </a:r>
            <a:r>
              <a:rPr lang="vi-VN" sz="1300" i="1" dirty="0"/>
              <a:t>сайт…</a:t>
            </a:r>
            <a:endParaRPr lang="vi-VN" sz="1300" dirty="0"/>
          </a:p>
          <a:p>
            <a:endParaRPr lang="vi-VN" sz="1300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sz="1300" dirty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72">
              <a:defRPr/>
            </a:pPr>
            <a:r>
              <a:rPr lang="ru-RU" sz="1300" dirty="0"/>
              <a:t>Про </a:t>
            </a:r>
            <a:r>
              <a:rPr lang="ru-RU" sz="1300" dirty="0" err="1"/>
              <a:t>зміни</a:t>
            </a:r>
            <a:r>
              <a:rPr lang="ru-RU" sz="1300" dirty="0"/>
              <a:t> до </a:t>
            </a:r>
            <a:r>
              <a:rPr lang="ru-RU" sz="1300" dirty="0" err="1"/>
              <a:t>правопису</a:t>
            </a:r>
            <a:r>
              <a:rPr lang="ru-RU" sz="1300" dirty="0"/>
              <a:t> в </a:t>
            </a:r>
            <a:r>
              <a:rPr lang="ru-RU" sz="1300" dirty="0" err="1"/>
              <a:t>Україні</a:t>
            </a:r>
            <a:r>
              <a:rPr lang="ru-RU" sz="1300" dirty="0"/>
              <a:t> </a:t>
            </a:r>
            <a:r>
              <a:rPr lang="ru-RU" sz="1300" dirty="0" err="1"/>
              <a:t>говорять</a:t>
            </a:r>
            <a:r>
              <a:rPr lang="ru-RU" sz="1300" dirty="0"/>
              <a:t> так часто, </a:t>
            </a:r>
            <a:r>
              <a:rPr lang="ru-RU" sz="1300" dirty="0" err="1"/>
              <a:t>що</a:t>
            </a:r>
            <a:r>
              <a:rPr lang="ru-RU" sz="1300" dirty="0"/>
              <a:t> </a:t>
            </a:r>
            <a:r>
              <a:rPr lang="ru-RU" sz="1300" dirty="0" err="1"/>
              <a:t>може</a:t>
            </a:r>
            <a:r>
              <a:rPr lang="ru-RU" sz="1300" dirty="0"/>
              <a:t> </a:t>
            </a:r>
            <a:r>
              <a:rPr lang="ru-RU" sz="1300" dirty="0" err="1"/>
              <a:t>скластися</a:t>
            </a:r>
            <a:r>
              <a:rPr lang="ru-RU" sz="1300" dirty="0"/>
              <a:t> </a:t>
            </a:r>
            <a:r>
              <a:rPr lang="ru-RU" sz="1300" dirty="0" err="1"/>
              <a:t>враження</a:t>
            </a:r>
            <a:r>
              <a:rPr lang="ru-RU" sz="1300" dirty="0"/>
              <a:t>, </a:t>
            </a:r>
            <a:r>
              <a:rPr lang="ru-RU" sz="1300" dirty="0" err="1"/>
              <a:t>ніби</a:t>
            </a:r>
            <a:r>
              <a:rPr lang="ru-RU" sz="1300" dirty="0"/>
              <a:t> </a:t>
            </a:r>
            <a:r>
              <a:rPr lang="ru-RU" sz="1300" dirty="0" err="1"/>
              <a:t>його</a:t>
            </a:r>
            <a:r>
              <a:rPr lang="ru-RU" sz="1300" dirty="0"/>
              <a:t> </a:t>
            </a:r>
            <a:r>
              <a:rPr lang="ru-RU" sz="1300" dirty="0" err="1"/>
              <a:t>міняють</a:t>
            </a:r>
            <a:r>
              <a:rPr lang="ru-RU" sz="1300" dirty="0"/>
              <a:t> </a:t>
            </a:r>
            <a:r>
              <a:rPr lang="ru-RU" sz="1300" dirty="0" err="1"/>
              <a:t>щороку</a:t>
            </a:r>
            <a:r>
              <a:rPr lang="ru-RU" sz="1300" dirty="0"/>
              <a:t>. Але </a:t>
            </a:r>
            <a:r>
              <a:rPr lang="ru-RU" sz="1300" dirty="0" err="1"/>
              <a:t>насправді</a:t>
            </a:r>
            <a:r>
              <a:rPr lang="ru-RU" sz="1300" dirty="0"/>
              <a:t> </a:t>
            </a:r>
            <a:r>
              <a:rPr lang="ru-RU" sz="1300" dirty="0" err="1"/>
              <a:t>остання</a:t>
            </a:r>
            <a:r>
              <a:rPr lang="ru-RU" sz="1300" dirty="0"/>
              <a:t> </a:t>
            </a:r>
            <a:r>
              <a:rPr lang="ru-RU" sz="1300" dirty="0" err="1"/>
              <a:t>редакція</a:t>
            </a:r>
            <a:r>
              <a:rPr lang="ru-RU" sz="1300" dirty="0"/>
              <a:t> </a:t>
            </a:r>
            <a:r>
              <a:rPr lang="ru-RU" sz="1300" dirty="0" err="1"/>
              <a:t>правопису</a:t>
            </a:r>
            <a:r>
              <a:rPr lang="ru-RU" sz="1300" dirty="0"/>
              <a:t> </a:t>
            </a:r>
            <a:r>
              <a:rPr lang="ru-RU" sz="1300" dirty="0" err="1"/>
              <a:t>з’явилася</a:t>
            </a:r>
            <a:r>
              <a:rPr lang="ru-RU" sz="1300" dirty="0"/>
              <a:t> далекого </a:t>
            </a:r>
            <a:r>
              <a:rPr lang="ru-RU" sz="1300" b="1" dirty="0"/>
              <a:t>1993 року</a:t>
            </a:r>
            <a:r>
              <a:rPr lang="ru-RU" sz="1300" dirty="0"/>
              <a:t>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67106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Анафема – прокляття. Дифірамб – перебільшена похвала. Демосфен – давньогрецький оратор.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Анафема – прокляття. Дифірамб – перебільшена похвала. Демосфен – </a:t>
            </a:r>
            <a:r>
              <a:rPr lang="uk-UA" smtClean="0"/>
              <a:t>давньогрецький оратор.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Вільно застосовуйте фемінітиви у розмовному мовленні, але з обережністю – у документах. Назви посад та професій мають відповідати Класифікатору професій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Правильні відповіді: 1-</a:t>
            </a:r>
            <a:r>
              <a:rPr lang="uk-UA" baseline="0" dirty="0" smtClean="0"/>
              <a:t> В;  2 - А; 3 - В; 4 - В.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Правильні відповіді: 5 - Б; 6 - А; 7 - В; 8 - Б.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Інформаційна</a:t>
            </a:r>
            <a:r>
              <a:rPr lang="uk-UA" baseline="0" dirty="0" smtClean="0"/>
              <a:t> листівка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Французький</a:t>
            </a:r>
            <a:r>
              <a:rPr lang="uk-UA" baseline="0" dirty="0" smtClean="0"/>
              <a:t> замок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C62B1-9CC4-4D64-9CE1-B8FD4560E735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5610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microsoft.com/office/2007/relationships/hdphoto" Target="../media/hdphoto9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microsoft.com/office/2007/relationships/hdphoto" Target="../media/hdphoto11.wdp"/><Relationship Id="rId4" Type="http://schemas.openxmlformats.org/officeDocument/2006/relationships/image" Target="../media/image22.png"/><Relationship Id="rId9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0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0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2.wdp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3.wdp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4.wdp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4.wdp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06"/>
          <a:stretch/>
        </p:blipFill>
        <p:spPr>
          <a:xfrm>
            <a:off x="0" y="-31157"/>
            <a:ext cx="9144000" cy="688915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348880"/>
            <a:ext cx="6343319" cy="375065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80528" y="476672"/>
            <a:ext cx="9324528" cy="149817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</a:t>
            </a:r>
            <a:r>
              <a:rPr lang="uk-UA" sz="6000" b="1" dirty="0" smtClean="0">
                <a:solidFill>
                  <a:schemeClr val="accent6"/>
                </a:solidFill>
                <a:latin typeface="Bookman Old Style" panose="02050604050505020204" pitchFamily="18" charset="0"/>
              </a:rPr>
              <a:t>Н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овий український        		правопис- зміни і остаточна </a:t>
            </a:r>
            <a:b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 редакція</a:t>
            </a:r>
            <a:endParaRPr lang="uk-UA" sz="40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4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46062" y="-96288"/>
            <a:ext cx="9139599" cy="68693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0718" y="5733256"/>
            <a:ext cx="27558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/>
                <a:solidFill>
                  <a:schemeClr val="tx2"/>
                </a:solidFill>
              </a:rPr>
              <a:t>міні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сукня</a:t>
            </a:r>
            <a:endParaRPr lang="ru-RU" sz="48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617"/>
            <a:ext cx="64807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err="1" smtClean="0">
                <a:ln/>
                <a:solidFill>
                  <a:schemeClr val="accent3">
                    <a:lumMod val="75000"/>
                  </a:schemeClr>
                </a:solidFill>
              </a:rPr>
              <a:t>Пишемо</a:t>
            </a:r>
            <a:r>
              <a:rPr lang="ru-RU" sz="60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 разом </a:t>
            </a:r>
            <a:endParaRPr lang="ru-RU" sz="60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20718" y="1021280"/>
            <a:ext cx="7520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міні-, топ-, преміум</a:t>
            </a:r>
            <a:r>
              <a:rPr lang="uk-UA" sz="3200" dirty="0" smtClean="0"/>
              <a:t>-, </a:t>
            </a:r>
            <a:r>
              <a:rPr lang="uk-UA" sz="3200" b="1" dirty="0" smtClean="0"/>
              <a:t>міді-, мікро-, топ-… </a:t>
            </a:r>
            <a:endParaRPr lang="uk-UA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592" l="960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62" y="2420888"/>
            <a:ext cx="2139107" cy="34322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537" b="9069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54"/>
          <a:stretch/>
        </p:blipFill>
        <p:spPr>
          <a:xfrm>
            <a:off x="2217002" y="1939614"/>
            <a:ext cx="3438128" cy="307445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72365" y="4809926"/>
            <a:ext cx="4369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tx2"/>
                </a:solidFill>
              </a:rPr>
              <a:t>топ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менеджер</a:t>
            </a:r>
            <a:endParaRPr lang="ru-RU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795"/>
          <a:stretch/>
        </p:blipFill>
        <p:spPr>
          <a:xfrm>
            <a:off x="5292080" y="1413164"/>
            <a:ext cx="3851920" cy="237534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095566" y="3767010"/>
            <a:ext cx="4090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tx2"/>
                </a:solidFill>
              </a:rPr>
              <a:t>преміум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клас</a:t>
            </a:r>
            <a:endParaRPr lang="ru-RU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6772" y="-172994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1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46062" y="-96289"/>
            <a:ext cx="9139599" cy="68693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5766886"/>
            <a:ext cx="43418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/>
                <a:solidFill>
                  <a:schemeClr val="tx2"/>
                </a:solidFill>
              </a:rPr>
              <a:t>віце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прем'єр</a:t>
            </a:r>
            <a:endParaRPr lang="ru-RU" sz="48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617"/>
            <a:ext cx="64807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err="1" smtClean="0">
                <a:ln/>
                <a:solidFill>
                  <a:schemeClr val="accent3">
                    <a:lumMod val="75000"/>
                  </a:schemeClr>
                </a:solidFill>
              </a:rPr>
              <a:t>Пишемо</a:t>
            </a:r>
            <a:r>
              <a:rPr lang="ru-RU" sz="60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 разом</a:t>
            </a:r>
            <a:endParaRPr lang="ru-RU" sz="60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1026240"/>
            <a:ext cx="3147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 </a:t>
            </a:r>
            <a:r>
              <a:rPr lang="uk-UA" sz="3200" dirty="0"/>
              <a:t> </a:t>
            </a:r>
            <a:r>
              <a:rPr lang="uk-UA" sz="3200" dirty="0" smtClean="0"/>
              <a:t>  </a:t>
            </a:r>
            <a:r>
              <a:rPr lang="uk-UA" sz="3200" b="1" dirty="0" smtClean="0"/>
              <a:t>віце-, екс-, веб</a:t>
            </a:r>
            <a:endParaRPr lang="uk-UA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78999" y="4581128"/>
            <a:ext cx="4317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tx2"/>
                </a:solidFill>
              </a:rPr>
              <a:t>екс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президент</a:t>
            </a:r>
            <a:endParaRPr lang="ru-RU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3767010"/>
            <a:ext cx="2529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tx2"/>
                </a:solidFill>
              </a:rPr>
              <a:t>веб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сайт</a:t>
            </a:r>
            <a:endParaRPr lang="ru-RU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83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88770" y="2870302"/>
            <a:ext cx="4930642" cy="28629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2024" y="1532191"/>
            <a:ext cx="2264851" cy="31588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3622" y="1436440"/>
            <a:ext cx="2945428" cy="23305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9868" y="-166290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25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35503" y="-11329"/>
            <a:ext cx="9139599" cy="68693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08185" y="5756427"/>
            <a:ext cx="43418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СВЯТВЕЧІР</a:t>
            </a:r>
            <a:endParaRPr lang="ru-RU" sz="48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617"/>
            <a:ext cx="64807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err="1" smtClean="0">
                <a:ln/>
                <a:solidFill>
                  <a:schemeClr val="accent3">
                    <a:lumMod val="75000"/>
                  </a:schemeClr>
                </a:solidFill>
              </a:rPr>
              <a:t>Пишемо</a:t>
            </a:r>
            <a:r>
              <a:rPr lang="ru-RU" sz="60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 разом</a:t>
            </a:r>
            <a:endParaRPr lang="ru-RU" sz="60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843" y="1299099"/>
            <a:ext cx="7586557" cy="42484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71893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60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35503" y="-11329"/>
            <a:ext cx="9139599" cy="68693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80528" y="5617"/>
            <a:ext cx="93245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ПІВ</a:t>
            </a:r>
            <a:r>
              <a:rPr lang="ru-RU" sz="60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6000" b="1" dirty="0" err="1" smtClean="0">
                <a:ln/>
                <a:solidFill>
                  <a:schemeClr val="accent3">
                    <a:lumMod val="75000"/>
                  </a:schemeClr>
                </a:solidFill>
              </a:rPr>
              <a:t>пишемо</a:t>
            </a:r>
            <a:r>
              <a:rPr lang="ru-RU" sz="60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6000" b="1" dirty="0" err="1" smtClean="0">
                <a:ln/>
                <a:solidFill>
                  <a:schemeClr val="accent3">
                    <a:lumMod val="75000"/>
                  </a:schemeClr>
                </a:solidFill>
              </a:rPr>
              <a:t>окремо</a:t>
            </a:r>
            <a:endParaRPr lang="ru-RU" sz="60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6711648"/>
              </p:ext>
            </p:extLst>
          </p:nvPr>
        </p:nvGraphicFramePr>
        <p:xfrm>
          <a:off x="251520" y="1021280"/>
          <a:ext cx="8700197" cy="5852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93204"/>
                <a:gridCol w="4506993"/>
              </a:tblGrid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БУЛО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СТАЛО</a:t>
                      </a:r>
                      <a:endParaRPr lang="uk-UA" sz="4000" dirty="0"/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пів</a:t>
                      </a:r>
                      <a:r>
                        <a:rPr lang="uk-UA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- Києва</a:t>
                      </a:r>
                      <a:endParaRPr lang="uk-UA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пів</a:t>
                      </a:r>
                      <a:r>
                        <a:rPr lang="uk-UA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Києва</a:t>
                      </a:r>
                      <a:endParaRPr lang="uk-UA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пів</a:t>
                      </a:r>
                      <a:r>
                        <a:rPr lang="uk-UA" sz="4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міста</a:t>
                      </a:r>
                      <a:endParaRPr lang="uk-UA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пів</a:t>
                      </a:r>
                      <a:r>
                        <a:rPr lang="uk-UA" sz="4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міста</a:t>
                      </a:r>
                      <a:endParaRPr lang="uk-UA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пів</a:t>
                      </a:r>
                      <a:r>
                        <a:rPr lang="uk-UA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'яблука</a:t>
                      </a:r>
                      <a:endParaRPr lang="uk-UA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пів</a:t>
                      </a:r>
                      <a:r>
                        <a:rPr lang="uk-UA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яблука</a:t>
                      </a:r>
                      <a:endParaRPr lang="uk-UA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пів</a:t>
                      </a:r>
                      <a:r>
                        <a:rPr lang="uk-UA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- Європи</a:t>
                      </a:r>
                      <a:endParaRPr lang="uk-UA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пів</a:t>
                      </a:r>
                      <a:r>
                        <a:rPr lang="uk-UA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Європи</a:t>
                      </a:r>
                      <a:endParaRPr lang="uk-UA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пів</a:t>
                      </a:r>
                      <a:r>
                        <a:rPr lang="uk-UA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огірка</a:t>
                      </a:r>
                      <a:endParaRPr lang="uk-UA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пів</a:t>
                      </a:r>
                      <a:r>
                        <a:rPr lang="uk-UA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огірка</a:t>
                      </a:r>
                      <a:endParaRPr lang="uk-UA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пів</a:t>
                      </a:r>
                      <a:r>
                        <a:rPr lang="uk-UA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години</a:t>
                      </a:r>
                      <a:endParaRPr lang="uk-UA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пів</a:t>
                      </a:r>
                      <a:r>
                        <a:rPr lang="uk-UA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години</a:t>
                      </a:r>
                      <a:endParaRPr lang="uk-UA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8008">
                <a:tc gridSpan="2">
                  <a:txBody>
                    <a:bodyPr/>
                    <a:lstStyle/>
                    <a:p>
                      <a:r>
                        <a:rPr lang="uk-UA" sz="2800" dirty="0" smtClean="0"/>
                        <a:t>Але пишемо разом як цілісне поняття: </a:t>
                      </a:r>
                      <a:r>
                        <a:rPr lang="uk-UA" sz="2800" b="1" dirty="0" smtClean="0"/>
                        <a:t>півострів</a:t>
                      </a:r>
                      <a:r>
                        <a:rPr lang="uk-UA" sz="2800" dirty="0" smtClean="0"/>
                        <a:t>, півколо, півовал, </a:t>
                      </a:r>
                      <a:r>
                        <a:rPr lang="uk-UA" sz="2800" b="1" dirty="0" smtClean="0"/>
                        <a:t>півлітра,</a:t>
                      </a:r>
                      <a:r>
                        <a:rPr lang="uk-UA" sz="2800" b="1" baseline="0" dirty="0" smtClean="0"/>
                        <a:t> </a:t>
                      </a:r>
                      <a:r>
                        <a:rPr lang="uk-UA" sz="2800" b="0" baseline="0" dirty="0" smtClean="0"/>
                        <a:t>півзахисник, півоберт і </a:t>
                      </a:r>
                      <a:r>
                        <a:rPr lang="uk-UA" sz="2800" b="0" baseline="0" dirty="0" err="1" smtClean="0"/>
                        <a:t>т.п</a:t>
                      </a:r>
                      <a:r>
                        <a:rPr lang="uk-UA" sz="2800" b="0" baseline="0" dirty="0" smtClean="0"/>
                        <a:t>.</a:t>
                      </a:r>
                      <a:endParaRPr lang="uk-UA" sz="28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9868" y="0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9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-19085" y="-40851"/>
            <a:ext cx="9139599" cy="6869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6632"/>
            <a:ext cx="8640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Російські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прізвища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передаємо</a:t>
            </a:r>
            <a:endParaRPr lang="ru-RU" sz="4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7399960"/>
              </p:ext>
            </p:extLst>
          </p:nvPr>
        </p:nvGraphicFramePr>
        <p:xfrm>
          <a:off x="200615" y="1145343"/>
          <a:ext cx="8700197" cy="5669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93204"/>
                <a:gridCol w="4506993"/>
              </a:tblGrid>
              <a:tr h="134268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-ОЙ</a:t>
                      </a:r>
                      <a:endParaRPr lang="uk-U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/>
                        <a:t>-ИЙ</a:t>
                      </a:r>
                      <a:endParaRPr lang="uk-UA" sz="4000" dirty="0"/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Донск</a:t>
                      </a:r>
                      <a:r>
                        <a:rPr lang="uk-UA" sz="4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Донськ</a:t>
                      </a:r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Крут</a:t>
                      </a:r>
                      <a:r>
                        <a:rPr lang="uk-UA" sz="4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Крут</a:t>
                      </a:r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Луговск</a:t>
                      </a:r>
                      <a:r>
                        <a:rPr lang="uk-UA" sz="4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Луговськ</a:t>
                      </a:r>
                      <a:r>
                        <a:rPr lang="uk-UA" sz="4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Полев</a:t>
                      </a:r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Полев</a:t>
                      </a:r>
                      <a:r>
                        <a:rPr lang="uk-UA" sz="4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Трубецк</a:t>
                      </a:r>
                      <a:r>
                        <a:rPr lang="uk-UA" sz="4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Трубецьк</a:t>
                      </a:r>
                      <a:r>
                        <a:rPr lang="uk-UA" sz="4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8008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Бос</a:t>
                      </a:r>
                      <a:r>
                        <a:rPr lang="uk-UA" sz="4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Бос</a:t>
                      </a:r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ий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88008">
                <a:tc gridSpan="2">
                  <a:txBody>
                    <a:bodyPr/>
                    <a:lstStyle/>
                    <a:p>
                      <a:r>
                        <a:rPr lang="uk-UA" sz="4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Виняток: </a:t>
                      </a:r>
                      <a:r>
                        <a:rPr lang="uk-UA" sz="4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Лев Толст</a:t>
                      </a:r>
                      <a:r>
                        <a:rPr lang="uk-UA" sz="4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ой</a:t>
                      </a:r>
                      <a:endParaRPr lang="uk-UA" sz="4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229891"/>
            <a:ext cx="792088" cy="58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8429"/>
            <a:ext cx="792088" cy="6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96508" y="-40853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4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-19085" y="-56694"/>
            <a:ext cx="9139599" cy="6869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6632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Буквосполучення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rgbClr val="002060"/>
                </a:solidFill>
              </a:rPr>
              <a:t>ck</a:t>
            </a:r>
            <a:r>
              <a:rPr lang="en-US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відтворюємо однією буквою </a:t>
            </a:r>
            <a:r>
              <a:rPr lang="uk-UA" sz="4400" b="1" dirty="0" smtClean="0">
                <a:ln/>
                <a:solidFill>
                  <a:srgbClr val="002060"/>
                </a:solidFill>
              </a:rPr>
              <a:t>к </a:t>
            </a:r>
            <a:endParaRPr lang="ru-RU" sz="44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561725"/>
            <a:ext cx="2560418" cy="33079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085184"/>
            <a:ext cx="30243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Di</a:t>
            </a:r>
            <a:r>
              <a:rPr lang="en-US" sz="4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ck</a:t>
            </a:r>
            <a:r>
              <a:rPr lang="en-US" sz="48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ens</a:t>
            </a:r>
          </a:p>
          <a:p>
            <a:pPr algn="ctr"/>
            <a:r>
              <a:rPr lang="uk-UA" sz="48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Ді</a:t>
            </a:r>
            <a:r>
              <a:rPr lang="uk-UA" sz="48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uk-UA" sz="48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енс</a:t>
            </a:r>
            <a:endParaRPr lang="uk-UA" sz="4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ln/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535981"/>
            <a:ext cx="2672308" cy="33594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404098" y="4966542"/>
            <a:ext cx="30243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Be</a:t>
            </a:r>
            <a:r>
              <a:rPr lang="en-US" sz="4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ck</a:t>
            </a:r>
            <a:r>
              <a:rPr lang="en-US" sz="48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y</a:t>
            </a:r>
          </a:p>
          <a:p>
            <a:pPr algn="ctr"/>
            <a:r>
              <a:rPr lang="uk-UA" sz="48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Бе</a:t>
            </a:r>
            <a:r>
              <a:rPr lang="uk-UA" sz="48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uk-UA" sz="4800" b="1" dirty="0">
                <a:ln/>
                <a:solidFill>
                  <a:schemeClr val="accent3">
                    <a:lumMod val="50000"/>
                  </a:schemeClr>
                </a:solidFill>
              </a:rPr>
              <a:t>і</a:t>
            </a:r>
            <a:endParaRPr lang="uk-UA" sz="4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ln/>
              <a:solidFill>
                <a:schemeClr val="tx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24544" y="-56695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15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-19085" y="-56694"/>
            <a:ext cx="9139599" cy="6869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6632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Слово «свяще</a:t>
            </a:r>
            <a:r>
              <a:rPr lang="ru-RU" sz="4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нн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ик» 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тепер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виняток</a:t>
            </a:r>
            <a:r>
              <a:rPr lang="uk-UA" sz="4400" b="1" dirty="0" smtClean="0">
                <a:ln/>
                <a:solidFill>
                  <a:srgbClr val="002060"/>
                </a:solidFill>
              </a:rPr>
              <a:t> </a:t>
            </a:r>
            <a:endParaRPr lang="ru-RU" sz="44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8462" y="1539843"/>
            <a:ext cx="3600400" cy="4193413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398231"/>
              </p:ext>
            </p:extLst>
          </p:nvPr>
        </p:nvGraphicFramePr>
        <p:xfrm>
          <a:off x="227793" y="4580192"/>
          <a:ext cx="4077634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8817"/>
                <a:gridCol w="20388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Було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Стало</a:t>
                      </a:r>
                      <a:endParaRPr lang="uk-U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свяще</a:t>
                      </a:r>
                      <a:r>
                        <a:rPr lang="uk-UA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</a:t>
                      </a:r>
                      <a:r>
                        <a:rPr lang="uk-U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ик</a:t>
                      </a:r>
                      <a:endParaRPr lang="uk-UA" sz="2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свяще</a:t>
                      </a:r>
                      <a:r>
                        <a:rPr lang="uk-UA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нн</a:t>
                      </a:r>
                      <a:r>
                        <a:rPr lang="uk-UA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ик</a:t>
                      </a:r>
                      <a:endParaRPr lang="uk-UA" sz="2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-117332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81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-19085" y="-56694"/>
            <a:ext cx="9139599" cy="6869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6632"/>
            <a:ext cx="8640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Написання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малої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/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великої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букви</a:t>
            </a:r>
            <a:r>
              <a:rPr lang="uk-UA" sz="4400" b="1" dirty="0" smtClean="0">
                <a:ln/>
                <a:solidFill>
                  <a:srgbClr val="002060"/>
                </a:solidFill>
              </a:rPr>
              <a:t> </a:t>
            </a:r>
            <a:endParaRPr lang="ru-RU" sz="4400" b="1" cap="none" spc="0" dirty="0">
              <a:ln/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1553623"/>
              </p:ext>
            </p:extLst>
          </p:nvPr>
        </p:nvGraphicFramePr>
        <p:xfrm>
          <a:off x="272155" y="1340768"/>
          <a:ext cx="8640960" cy="4754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А</a:t>
                      </a:r>
                      <a:endParaRPr lang="uk-U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а</a:t>
                      </a:r>
                      <a:endParaRPr lang="uk-UA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автомобіль </a:t>
                      </a:r>
                      <a:r>
                        <a:rPr lang="uk-UA" sz="3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</a:t>
                      </a:r>
                      <a:r>
                        <a:rPr lang="uk-UA" sz="3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</a:t>
                      </a:r>
                      <a:r>
                        <a:rPr lang="uk-UA" sz="36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ісан</a:t>
                      </a:r>
                      <a:r>
                        <a:rPr lang="uk-UA" sz="3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»</a:t>
                      </a:r>
                      <a:endParaRPr lang="uk-UA" sz="3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Поряд</a:t>
                      </a:r>
                      <a:r>
                        <a:rPr lang="uk-UA" sz="3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зупинився н</a:t>
                      </a:r>
                      <a:r>
                        <a:rPr lang="uk-UA" sz="3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овенький </a:t>
                      </a:r>
                      <a:r>
                        <a:rPr lang="uk-UA" sz="3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</a:t>
                      </a:r>
                      <a:r>
                        <a:rPr lang="uk-UA" sz="3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</a:t>
                      </a:r>
                      <a:r>
                        <a:rPr lang="uk-UA" sz="36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ісан</a:t>
                      </a:r>
                      <a:r>
                        <a:rPr lang="uk-UA" sz="3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»</a:t>
                      </a:r>
                      <a:endParaRPr lang="uk-UA" sz="3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літак </a:t>
                      </a:r>
                      <a:r>
                        <a:rPr lang="uk-UA" sz="3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</a:t>
                      </a:r>
                      <a:r>
                        <a:rPr lang="uk-UA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</a:t>
                      </a:r>
                      <a:r>
                        <a:rPr lang="uk-UA" sz="3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оїнг 777</a:t>
                      </a:r>
                      <a:r>
                        <a:rPr lang="uk-UA" sz="3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»</a:t>
                      </a:r>
                      <a:endParaRPr lang="uk-UA" sz="3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Ми</a:t>
                      </a:r>
                      <a:r>
                        <a:rPr lang="uk-UA" sz="3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летіли у в</a:t>
                      </a:r>
                      <a:r>
                        <a:rPr lang="uk-UA" sz="3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еличезному</a:t>
                      </a:r>
                      <a:r>
                        <a:rPr lang="uk-UA" sz="3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uk-UA" sz="3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</a:t>
                      </a:r>
                      <a:r>
                        <a:rPr lang="uk-UA" sz="3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</a:t>
                      </a:r>
                      <a:r>
                        <a:rPr lang="uk-UA" sz="3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оїнгу</a:t>
                      </a:r>
                      <a:r>
                        <a:rPr lang="uk-UA" sz="3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»</a:t>
                      </a:r>
                      <a:endParaRPr lang="uk-UA" sz="3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трактор </a:t>
                      </a:r>
                      <a:r>
                        <a:rPr lang="uk-UA" sz="3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</a:t>
                      </a:r>
                      <a:r>
                        <a:rPr lang="uk-UA" sz="3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</a:t>
                      </a:r>
                      <a:r>
                        <a:rPr lang="uk-UA" sz="36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лобожанець</a:t>
                      </a:r>
                      <a:r>
                        <a:rPr lang="uk-UA" sz="3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»</a:t>
                      </a:r>
                      <a:endParaRPr lang="uk-UA" sz="3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 полі тарахкотів </a:t>
                      </a:r>
                      <a:r>
                        <a:rPr lang="uk-UA" sz="3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</a:t>
                      </a:r>
                      <a:r>
                        <a:rPr lang="uk-UA" sz="3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</a:t>
                      </a:r>
                      <a:r>
                        <a:rPr lang="uk-UA" sz="36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лобожанець</a:t>
                      </a:r>
                      <a:r>
                        <a:rPr lang="uk-UA" sz="3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»</a:t>
                      </a:r>
                      <a:endParaRPr lang="uk-UA" sz="3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752279"/>
            <a:ext cx="1095639" cy="12052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95728" y="694922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2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-19085" y="-56694"/>
            <a:ext cx="9139599" cy="6869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6632"/>
            <a:ext cx="8640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Назви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сайтів</a:t>
            </a:r>
            <a:r>
              <a:rPr lang="uk-UA" sz="4400" b="1" dirty="0" smtClean="0">
                <a:ln/>
                <a:solidFill>
                  <a:srgbClr val="002060"/>
                </a:solidFill>
              </a:rPr>
              <a:t> </a:t>
            </a:r>
            <a:endParaRPr lang="ru-RU" sz="4400" b="1" cap="none" spc="0" dirty="0">
              <a:ln/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162028"/>
              </p:ext>
            </p:extLst>
          </p:nvPr>
        </p:nvGraphicFramePr>
        <p:xfrm>
          <a:off x="-1" y="864665"/>
          <a:ext cx="9144001" cy="5516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23743"/>
                <a:gridCol w="3060129"/>
                <a:gridCol w="30601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Без родового слова</a:t>
                      </a:r>
                      <a:endParaRPr lang="uk-U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З родовим словом</a:t>
                      </a:r>
                      <a:endParaRPr lang="uk-U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Як назва</a:t>
                      </a:r>
                      <a:r>
                        <a:rPr lang="uk-UA" sz="3600" baseline="0" dirty="0" smtClean="0"/>
                        <a:t> юридичної особи</a:t>
                      </a:r>
                      <a:endParaRPr lang="uk-UA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ікіпедія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енциклопедія 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ікіпедія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»</a:t>
                      </a:r>
                      <a:endParaRPr lang="uk-UA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РНБО ввела санкції проти 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Я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ндекса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вітер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мережа 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вітер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»</a:t>
                      </a:r>
                      <a:endParaRPr lang="uk-UA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cap="small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uk-UA" sz="3200" b="1" cap="none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я</a:t>
                      </a:r>
                      <a:r>
                        <a:rPr lang="uk-UA" sz="3200" b="1" cap="none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ндекс</a:t>
                      </a:r>
                      <a:r>
                        <a:rPr lang="uk-UA" sz="3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пошуковий сервіс </a:t>
                      </a:r>
                      <a:r>
                        <a:rPr lang="uk-UA" sz="3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«Я</a:t>
                      </a:r>
                      <a:r>
                        <a:rPr lang="uk-UA" sz="3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ндекс</a:t>
                      </a:r>
                      <a:r>
                        <a:rPr lang="uk-UA" sz="3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»</a:t>
                      </a:r>
                      <a:r>
                        <a:rPr lang="uk-UA" sz="3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2403" y="-201605"/>
            <a:ext cx="1278103" cy="14059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36296" y="-56694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3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-19085" y="-88239"/>
            <a:ext cx="9139599" cy="6869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82" y="5796"/>
            <a:ext cx="75888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Виняток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написанням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свят</a:t>
            </a:r>
            <a:r>
              <a:rPr lang="uk-UA" sz="4400" b="1" dirty="0" smtClean="0">
                <a:ln/>
                <a:solidFill>
                  <a:srgbClr val="002060"/>
                </a:solidFill>
              </a:rPr>
              <a:t> </a:t>
            </a:r>
            <a:endParaRPr lang="ru-RU" sz="4400" b="1" cap="none" spc="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154" y="1929535"/>
            <a:ext cx="69477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ень </a:t>
            </a:r>
            <a:r>
              <a:rPr lang="ru-RU" sz="4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езалежності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endParaRPr lang="ru-RU" sz="4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1848" y="3478361"/>
            <a:ext cx="63084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ень </a:t>
            </a:r>
            <a:r>
              <a:rPr lang="ru-RU" sz="4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оборності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endParaRPr lang="ru-RU" sz="4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1848" y="5373216"/>
            <a:ext cx="63677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ень </a:t>
            </a:r>
            <a:r>
              <a:rPr lang="ru-RU" sz="4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онституції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endParaRPr lang="ru-RU" sz="4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940" y="926160"/>
            <a:ext cx="1428309" cy="1772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941" y="3023953"/>
            <a:ext cx="2284908" cy="12468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5" y="4660747"/>
            <a:ext cx="2274673" cy="13733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0739" y="-121806"/>
            <a:ext cx="1384132" cy="152254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29221" y="-71149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6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4401" y="-11330"/>
            <a:ext cx="9139599" cy="6869329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1" y="-1"/>
            <a:ext cx="91395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1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4401" y="-87911"/>
            <a:ext cx="9139599" cy="6869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6432" y="116632"/>
            <a:ext cx="77760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Особливий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зміст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загальних</a:t>
            </a:r>
            <a:r>
              <a:rPr lang="ru-RU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назв</a:t>
            </a:r>
            <a:r>
              <a:rPr lang="uk-UA" sz="4400" b="1" dirty="0" smtClean="0">
                <a:ln/>
                <a:solidFill>
                  <a:srgbClr val="002060"/>
                </a:solidFill>
              </a:rPr>
              <a:t> </a:t>
            </a:r>
            <a:endParaRPr lang="ru-RU" sz="44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8807" y="1780624"/>
            <a:ext cx="5184576" cy="4119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251520" y="3645024"/>
            <a:ext cx="1829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</a:t>
            </a:r>
            <a:r>
              <a:rPr lang="ru-RU" sz="54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есть</a:t>
            </a:r>
            <a:endParaRPr lang="ru-RU" sz="5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423423"/>
            <a:ext cx="4027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5400" b="1" cap="none" spc="0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атьківщина</a:t>
            </a:r>
            <a:endParaRPr lang="ru-RU" sz="5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1658" y="4725144"/>
            <a:ext cx="1783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sz="5400" b="1" cap="none" spc="0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ати</a:t>
            </a:r>
            <a:endParaRPr lang="ru-RU" sz="5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17939" y="-110552"/>
            <a:ext cx="1384132" cy="152254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60440" y="378242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4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1882" y="-18937"/>
            <a:ext cx="9139599" cy="686932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401" y="116633"/>
            <a:ext cx="9139599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Пишемо АБО по-новому, АБО ПО-СТАРОМУ</a:t>
            </a: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4216722"/>
              </p:ext>
            </p:extLst>
          </p:nvPr>
        </p:nvGraphicFramePr>
        <p:xfrm>
          <a:off x="199193" y="1601527"/>
          <a:ext cx="8784976" cy="362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92488"/>
                <a:gridCol w="439248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Варіанти в написанні А</a:t>
                      </a:r>
                      <a:r>
                        <a:rPr lang="en-US" sz="3600" dirty="0" smtClean="0"/>
                        <a:t>U</a:t>
                      </a:r>
                      <a:endParaRPr lang="uk-UA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671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ау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диторія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диторія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ау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дієнція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дієнція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ау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реат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реат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ау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ау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ав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349" y="548680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19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1882" y="-18937"/>
            <a:ext cx="9139599" cy="686932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2356554"/>
              </p:ext>
            </p:extLst>
          </p:nvPr>
        </p:nvGraphicFramePr>
        <p:xfrm>
          <a:off x="199193" y="260648"/>
          <a:ext cx="8784976" cy="64634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92488"/>
                <a:gridCol w="439248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Ф на Т</a:t>
                      </a:r>
                      <a:endParaRPr lang="uk-UA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6113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ана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ана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ема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ди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ірамб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ди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ирамб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ір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ер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ка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едра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ка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едра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мі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endParaRPr lang="uk-UA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мі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endParaRPr lang="uk-UA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мі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ологія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мі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ологія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іни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ени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Борис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ен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Борис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ен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Демос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ен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Демос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ен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Мар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Мар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9868" y="0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4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1882" y="-93704"/>
            <a:ext cx="9139599" cy="686932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1175934"/>
              </p:ext>
            </p:extLst>
          </p:nvPr>
        </p:nvGraphicFramePr>
        <p:xfrm>
          <a:off x="199193" y="977895"/>
          <a:ext cx="8784976" cy="47261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92488"/>
                <a:gridCol w="439248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Передача</a:t>
                      </a:r>
                      <a:r>
                        <a:rPr lang="uk-UA" sz="3600" baseline="0" dirty="0" smtClean="0"/>
                        <a:t> звука </a:t>
                      </a:r>
                      <a:r>
                        <a:rPr lang="en-US" sz="3600" baseline="0" dirty="0" smtClean="0"/>
                        <a:t>g </a:t>
                      </a:r>
                      <a:r>
                        <a:rPr lang="uk-UA" sz="3600" baseline="0" dirty="0" smtClean="0"/>
                        <a:t>двома способами</a:t>
                      </a:r>
                      <a:endParaRPr lang="uk-UA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6113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Вер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ілій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Вер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ґ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ілія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арсія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Ґ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арсія 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Ге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ель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Ге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ґ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ель</a:t>
                      </a:r>
                      <a:r>
                        <a:rPr lang="uk-UA" sz="3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еор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endParaRPr lang="uk-UA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Ґ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еор</a:t>
                      </a:r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ґ</a:t>
                      </a:r>
                      <a:endParaRPr lang="uk-UA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ете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Ґ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ете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ре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уар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Ґ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ре</a:t>
                      </a:r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ґ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уар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уллівер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Ґ</a:t>
                      </a:r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уллівер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-1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84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1882" y="-11329"/>
            <a:ext cx="9139599" cy="6869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7" y="5567607"/>
            <a:ext cx="869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Слова із буквою </a:t>
            </a:r>
            <a:r>
              <a:rPr lang="uk-UA" sz="2400" b="1" dirty="0"/>
              <a:t>ґ</a:t>
            </a:r>
            <a:r>
              <a:rPr lang="uk-UA" sz="2400" b="1" dirty="0" smtClean="0"/>
              <a:t> </a:t>
            </a:r>
            <a:r>
              <a:rPr lang="uk-UA" sz="2400" dirty="0" smtClean="0"/>
              <a:t>: аґрус, ґава, </a:t>
            </a:r>
            <a:r>
              <a:rPr lang="uk-UA" sz="2400" dirty="0"/>
              <a:t>ґ</a:t>
            </a:r>
            <a:r>
              <a:rPr lang="uk-UA" sz="2400" dirty="0" smtClean="0"/>
              <a:t>азда, </a:t>
            </a:r>
            <a:r>
              <a:rPr lang="uk-UA" sz="2400" dirty="0"/>
              <a:t>ґ</a:t>
            </a:r>
            <a:r>
              <a:rPr lang="uk-UA" sz="2400" dirty="0" smtClean="0"/>
              <a:t>анок, </a:t>
            </a:r>
            <a:r>
              <a:rPr lang="uk-UA" sz="2400" dirty="0"/>
              <a:t>ґ</a:t>
            </a:r>
            <a:r>
              <a:rPr lang="uk-UA" sz="2400" dirty="0" smtClean="0"/>
              <a:t>атунок, </a:t>
            </a:r>
            <a:r>
              <a:rPr lang="uk-UA" sz="2400" dirty="0"/>
              <a:t>ґ</a:t>
            </a:r>
            <a:r>
              <a:rPr lang="uk-UA" sz="2400" dirty="0" smtClean="0"/>
              <a:t>валт, ґедзь, </a:t>
            </a:r>
          </a:p>
          <a:p>
            <a:r>
              <a:rPr lang="uk-UA" sz="2400" dirty="0"/>
              <a:t>ґ</a:t>
            </a:r>
            <a:r>
              <a:rPr lang="uk-UA" sz="2400" dirty="0" smtClean="0"/>
              <a:t>рати (іменник), </a:t>
            </a:r>
            <a:r>
              <a:rPr lang="uk-UA" sz="2400" dirty="0"/>
              <a:t>ґ</a:t>
            </a:r>
            <a:r>
              <a:rPr lang="uk-UA" sz="2400" dirty="0" smtClean="0"/>
              <a:t>речний, </a:t>
            </a:r>
            <a:r>
              <a:rPr lang="uk-UA" sz="2400" dirty="0"/>
              <a:t>ґ</a:t>
            </a:r>
            <a:r>
              <a:rPr lang="uk-UA" sz="2400" dirty="0" smtClean="0"/>
              <a:t>рунт, ґудзик, </a:t>
            </a:r>
            <a:r>
              <a:rPr lang="uk-UA" sz="2400" dirty="0"/>
              <a:t>ґ</a:t>
            </a:r>
            <a:r>
              <a:rPr lang="uk-UA" sz="2400" dirty="0" smtClean="0"/>
              <a:t>уля, дзиґа, ґу</a:t>
            </a:r>
            <a:r>
              <a:rPr lang="uk-UA" sz="2400" dirty="0"/>
              <a:t>ґ</a:t>
            </a:r>
            <a:r>
              <a:rPr lang="uk-UA" sz="2400" dirty="0" smtClean="0"/>
              <a:t>лити. 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0" y="1349151"/>
            <a:ext cx="9034006" cy="3459832"/>
          </a:xfrm>
          <a:prstGeom prst="rect">
            <a:avLst/>
          </a:prstGeom>
        </p:spPr>
      </p:pic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4401" y="116633"/>
            <a:ext cx="9139599" cy="93610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Шукаєте на клавіатурі  букву Ґ?</a:t>
            </a: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688" y="4063815"/>
            <a:ext cx="792088" cy="72551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694" y="4063815"/>
            <a:ext cx="792088" cy="72551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95637" y="2353548"/>
            <a:ext cx="792088" cy="72551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681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1882" y="-93704"/>
            <a:ext cx="9139599" cy="686932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217869"/>
              </p:ext>
            </p:extLst>
          </p:nvPr>
        </p:nvGraphicFramePr>
        <p:xfrm>
          <a:off x="199193" y="332656"/>
          <a:ext cx="8784976" cy="58448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92488"/>
                <a:gridCol w="439248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Варіанти</a:t>
                      </a:r>
                      <a:r>
                        <a:rPr lang="uk-UA" sz="3600" baseline="0" dirty="0" smtClean="0"/>
                        <a:t> з голосним И</a:t>
                      </a:r>
                      <a:endParaRPr lang="uk-UA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 на початку слова</a:t>
                      </a:r>
                      <a:endParaRPr lang="uk-UA" sz="3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113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і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рій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рій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і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род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</a:t>
                      </a: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род </a:t>
                      </a:r>
                      <a:r>
                        <a:rPr lang="uk-UA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(дуже жорстока людина)</a:t>
                      </a:r>
                      <a:endParaRPr lang="uk-UA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92023">
                <a:tc gridSpan="2"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Закінчення И</a:t>
                      </a:r>
                      <a:r>
                        <a:rPr lang="uk-UA" sz="3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незалежност</a:t>
                      </a:r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і</a:t>
                      </a:r>
                      <a:endParaRPr lang="uk-UA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незалежност</a:t>
                      </a:r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</a:t>
                      </a:r>
                      <a:endParaRPr lang="uk-UA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любов</a:t>
                      </a:r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і</a:t>
                      </a:r>
                      <a:endParaRPr lang="uk-UA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любов</a:t>
                      </a:r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</a:t>
                      </a:r>
                      <a:endParaRPr lang="uk-UA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осен</a:t>
                      </a:r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і</a:t>
                      </a:r>
                      <a:endParaRPr lang="uk-UA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осен</a:t>
                      </a:r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</a:t>
                      </a:r>
                      <a:endParaRPr lang="uk-UA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Рус</a:t>
                      </a:r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і</a:t>
                      </a:r>
                      <a:endParaRPr lang="uk-UA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Рус</a:t>
                      </a:r>
                      <a:r>
                        <a:rPr lang="uk-UA" sz="3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</a:t>
                      </a:r>
                      <a:endParaRPr lang="uk-UA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9868" y="-177559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9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1882" y="0"/>
            <a:ext cx="9139599" cy="686932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2575954"/>
              </p:ext>
            </p:extLst>
          </p:nvPr>
        </p:nvGraphicFramePr>
        <p:xfrm>
          <a:off x="199193" y="977895"/>
          <a:ext cx="8784976" cy="53052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Було</a:t>
                      </a:r>
                      <a:endParaRPr lang="uk-UA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Стало</a:t>
                      </a:r>
                      <a:endParaRPr lang="uk-UA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13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професор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професорка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директор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директорка 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автор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авторка 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продавець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продавчиня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плавець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плавчиня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патрон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патронеса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філолог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філологиня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патрон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патронеса</a:t>
                      </a:r>
                      <a:endParaRPr lang="uk-U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17184" y="116632"/>
            <a:ext cx="33489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</a:rPr>
              <a:t>ФЕМІНІТИВИ</a:t>
            </a:r>
            <a:endParaRPr lang="uk-UA" sz="4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9868" y="0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98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1882" y="0"/>
            <a:ext cx="9139599" cy="68693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424811"/>
            <a:ext cx="2831579" cy="401970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HeroicExtremeLef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8032" y="1196752"/>
            <a:ext cx="55801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3">
                    <a:lumMod val="75000"/>
                  </a:schemeClr>
                </a:solidFill>
              </a:rPr>
              <a:t>Вільно застосовуйте фемінітиви у розмовному мовленні, але з обережністю – у документах. Назви посад та професій мають відповідати Класифікатору професій</a:t>
            </a:r>
          </a:p>
        </p:txBody>
      </p:sp>
    </p:spTree>
    <p:extLst>
      <p:ext uri="{BB962C8B-B14F-4D97-AF65-F5344CB8AC3E}">
        <p14:creationId xmlns:p14="http://schemas.microsoft.com/office/powerpoint/2010/main" xmlns="" val="9162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1882" y="0"/>
            <a:ext cx="9139599" cy="686932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5680608"/>
              </p:ext>
            </p:extLst>
          </p:nvPr>
        </p:nvGraphicFramePr>
        <p:xfrm>
          <a:off x="21882" y="620688"/>
          <a:ext cx="9122118" cy="59285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61059"/>
                <a:gridCol w="4561059"/>
              </a:tblGrid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uk-UA" sz="4400" dirty="0" smtClean="0"/>
                        <a:t>Фрази</a:t>
                      </a:r>
                      <a:endParaRPr lang="uk-UA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400" dirty="0" smtClean="0"/>
                        <a:t>В інших випадках</a:t>
                      </a:r>
                      <a:endParaRPr lang="uk-UA" sz="4400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0070C0"/>
                          </a:solidFill>
                        </a:rPr>
                        <a:t>г</a:t>
                      </a:r>
                      <a:r>
                        <a:rPr lang="uk-UA" sz="3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осподи </a:t>
                      </a:r>
                      <a:r>
                        <a:rPr lang="uk-UA" sz="3600" b="1" dirty="0" smtClean="0">
                          <a:solidFill>
                            <a:srgbClr val="0070C0"/>
                          </a:solidFill>
                        </a:rPr>
                        <a:t>б</a:t>
                      </a:r>
                      <a:r>
                        <a:rPr lang="uk-UA" sz="3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оже мій!</a:t>
                      </a:r>
                      <a:endParaRPr lang="uk-UA" sz="3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0070C0"/>
                          </a:solidFill>
                        </a:rPr>
                        <a:t>Б</a:t>
                      </a:r>
                      <a:r>
                        <a:rPr lang="uk-UA" sz="3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ог, </a:t>
                      </a:r>
                      <a:r>
                        <a:rPr lang="uk-UA" sz="3600" b="1" dirty="0" smtClean="0">
                          <a:solidFill>
                            <a:srgbClr val="0070C0"/>
                          </a:solidFill>
                        </a:rPr>
                        <a:t>Г</a:t>
                      </a:r>
                      <a:r>
                        <a:rPr lang="uk-UA" sz="3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осподь</a:t>
                      </a:r>
                      <a:endParaRPr lang="uk-UA" sz="3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їй-</a:t>
                      </a:r>
                      <a:r>
                        <a:rPr lang="uk-UA" sz="3600" b="1" dirty="0" smtClean="0">
                          <a:solidFill>
                            <a:srgbClr val="0070C0"/>
                          </a:solidFill>
                        </a:rPr>
                        <a:t>б</a:t>
                      </a:r>
                      <a:r>
                        <a:rPr lang="uk-UA" sz="3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огу</a:t>
                      </a:r>
                      <a:endParaRPr lang="uk-UA" sz="3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0070C0"/>
                          </a:solidFill>
                        </a:rPr>
                        <a:t>б</a:t>
                      </a:r>
                      <a:r>
                        <a:rPr lang="uk-UA" sz="3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оже </a:t>
                      </a:r>
                      <a:r>
                        <a:rPr lang="uk-UA" sz="36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збав</a:t>
                      </a:r>
                      <a:endParaRPr lang="uk-UA" sz="3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err="1" smtClean="0">
                          <a:solidFill>
                            <a:srgbClr val="0070C0"/>
                          </a:solidFill>
                        </a:rPr>
                        <a:t>г</a:t>
                      </a:r>
                      <a:r>
                        <a:rPr lang="uk-UA" sz="36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осподь</a:t>
                      </a:r>
                      <a:r>
                        <a:rPr lang="uk-UA" sz="3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із тобою</a:t>
                      </a:r>
                      <a:endParaRPr lang="uk-UA" sz="3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0070C0"/>
                          </a:solidFill>
                        </a:rPr>
                        <a:t>б</a:t>
                      </a:r>
                      <a:r>
                        <a:rPr lang="uk-UA" sz="3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ог </a:t>
                      </a:r>
                      <a:r>
                        <a:rPr lang="uk-UA" sz="36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зна</a:t>
                      </a:r>
                      <a:r>
                        <a:rPr lang="uk-UA" sz="3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що</a:t>
                      </a:r>
                      <a:endParaRPr lang="uk-UA" sz="3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0070C0"/>
                          </a:solidFill>
                        </a:rPr>
                        <a:t>б</a:t>
                      </a:r>
                      <a:r>
                        <a:rPr lang="uk-UA" sz="3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ог з ним</a:t>
                      </a:r>
                      <a:endParaRPr lang="uk-UA" sz="3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0070C0"/>
                          </a:solidFill>
                        </a:rPr>
                        <a:t>б</a:t>
                      </a:r>
                      <a:r>
                        <a:rPr lang="uk-UA" sz="3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ог </a:t>
                      </a:r>
                      <a:r>
                        <a:rPr lang="uk-UA" sz="36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зна</a:t>
                      </a:r>
                      <a:r>
                        <a:rPr lang="uk-UA" sz="3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коли</a:t>
                      </a:r>
                      <a:endParaRPr lang="uk-UA" sz="3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3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1882" y="24943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856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1882" y="0"/>
            <a:ext cx="9139599" cy="6869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1882" y="24943"/>
            <a:ext cx="1384132" cy="152254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5488042"/>
              </p:ext>
            </p:extLst>
          </p:nvPr>
        </p:nvGraphicFramePr>
        <p:xfrm>
          <a:off x="1138655" y="1374547"/>
          <a:ext cx="6906052" cy="41202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3026"/>
                <a:gridCol w="3453026"/>
              </a:tblGrid>
              <a:tr h="994539">
                <a:tc gridSpan="2"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Клична форма імен</a:t>
                      </a:r>
                      <a:endParaRPr lang="uk-UA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2036437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Олег</a:t>
                      </a:r>
                      <a:endParaRPr lang="uk-UA" sz="4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Оле</a:t>
                      </a:r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гу</a:t>
                      </a:r>
                      <a:r>
                        <a:rPr lang="uk-UA" sz="4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uk-UA" sz="40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Оле</a:t>
                      </a:r>
                      <a:r>
                        <a:rPr lang="uk-UA" sz="4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же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89257"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Ігор</a:t>
                      </a:r>
                      <a:endParaRPr lang="uk-UA" sz="4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Іго</a:t>
                      </a:r>
                      <a:r>
                        <a:rPr lang="uk-UA" sz="4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рю</a:t>
                      </a:r>
                      <a:endParaRPr lang="uk-UA" sz="4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61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4401" y="-11330"/>
            <a:ext cx="9139599" cy="6869329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8000" y="692696"/>
            <a:ext cx="7772400" cy="4248472"/>
          </a:xfrm>
        </p:spPr>
        <p:txBody>
          <a:bodyPr>
            <a:normAutofit/>
          </a:bodyPr>
          <a:lstStyle/>
          <a:p>
            <a:pPr algn="just"/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Змін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насправді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небагато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–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їх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умовно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поділяють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на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дві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групи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:</a:t>
            </a:r>
          </a:p>
          <a:p>
            <a:pPr algn="just"/>
            <a:endParaRPr lang="ru-RU" sz="3200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Пишемо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тільки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по-новому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Пишемо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або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по-новому,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або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по-старому</a:t>
            </a:r>
          </a:p>
          <a:p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9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1882" y="-11329"/>
            <a:ext cx="9139599" cy="6869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4418" y="35853"/>
            <a:ext cx="1008112" cy="110892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6881" y="25671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Перевірте себе</a:t>
            </a:r>
            <a:endParaRPr lang="uk-U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945567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1. Марія Артемівна підбігла до дітей. «Хлопчики! Припиніть битися!: </a:t>
            </a:r>
          </a:p>
          <a:p>
            <a:r>
              <a:rPr lang="uk-UA" dirty="0" smtClean="0"/>
              <a:t>А) </a:t>
            </a:r>
            <a:r>
              <a:rPr lang="uk-UA" dirty="0" err="1" smtClean="0"/>
              <a:t>Ігоре</a:t>
            </a:r>
            <a:r>
              <a:rPr lang="uk-UA" dirty="0" smtClean="0"/>
              <a:t>! Олегу!</a:t>
            </a:r>
          </a:p>
          <a:p>
            <a:r>
              <a:rPr lang="uk-UA" dirty="0" smtClean="0"/>
              <a:t>Б) Ігор! Олег!</a:t>
            </a:r>
          </a:p>
          <a:p>
            <a:r>
              <a:rPr lang="uk-UA" dirty="0" smtClean="0"/>
              <a:t>В) Ігорю! </a:t>
            </a:r>
            <a:r>
              <a:rPr lang="uk-UA" dirty="0" err="1" smtClean="0"/>
              <a:t>Олеже</a:t>
            </a:r>
            <a:r>
              <a:rPr lang="uk-UA" dirty="0" smtClean="0"/>
              <a:t>!</a:t>
            </a:r>
          </a:p>
          <a:p>
            <a:endParaRPr lang="uk-UA" dirty="0" smtClean="0"/>
          </a:p>
          <a:p>
            <a:r>
              <a:rPr lang="uk-UA" dirty="0" smtClean="0"/>
              <a:t>2. Аби діти трохи заспокоїлися Марія Артемівна зачекала:</a:t>
            </a:r>
          </a:p>
          <a:p>
            <a:r>
              <a:rPr lang="uk-UA" dirty="0" smtClean="0"/>
              <a:t>А) пів хвилини</a:t>
            </a:r>
          </a:p>
          <a:p>
            <a:r>
              <a:rPr lang="uk-UA" dirty="0" smtClean="0"/>
              <a:t>Б) пів-хвилини</a:t>
            </a:r>
          </a:p>
          <a:p>
            <a:r>
              <a:rPr lang="uk-UA" dirty="0" smtClean="0"/>
              <a:t>В) півхвилини</a:t>
            </a:r>
          </a:p>
          <a:p>
            <a:endParaRPr lang="uk-UA" dirty="0" smtClean="0"/>
          </a:p>
          <a:p>
            <a:r>
              <a:rPr lang="uk-UA" dirty="0" smtClean="0"/>
              <a:t>3. </a:t>
            </a:r>
            <a:r>
              <a:rPr lang="uk-UA" dirty="0" err="1" smtClean="0"/>
              <a:t>Зясувалося</a:t>
            </a:r>
            <a:r>
              <a:rPr lang="uk-UA" dirty="0" smtClean="0"/>
              <a:t>, що діти посварилися через сувенір, який батько Ігоря привіз йому з:</a:t>
            </a:r>
          </a:p>
          <a:p>
            <a:r>
              <a:rPr lang="uk-UA" dirty="0" smtClean="0"/>
              <a:t>А) Афін</a:t>
            </a:r>
          </a:p>
          <a:p>
            <a:r>
              <a:rPr lang="uk-UA" dirty="0" smtClean="0"/>
              <a:t>Б) </a:t>
            </a:r>
            <a:r>
              <a:rPr lang="uk-UA" dirty="0" err="1" smtClean="0"/>
              <a:t>Атен</a:t>
            </a:r>
            <a:endParaRPr lang="uk-UA" dirty="0" smtClean="0"/>
          </a:p>
          <a:p>
            <a:r>
              <a:rPr lang="uk-UA" dirty="0" smtClean="0"/>
              <a:t>В) усі відповіді правильні</a:t>
            </a:r>
          </a:p>
          <a:p>
            <a:endParaRPr lang="uk-UA" dirty="0" smtClean="0"/>
          </a:p>
          <a:p>
            <a:r>
              <a:rPr lang="uk-UA" dirty="0" smtClean="0"/>
              <a:t>4. Олег сказав, що браслети носять тільки дівчатка, бо він бачив такий самий на дівчинці у:</a:t>
            </a:r>
          </a:p>
          <a:p>
            <a:r>
              <a:rPr lang="uk-UA" dirty="0" smtClean="0"/>
              <a:t>А) супер-маркеті</a:t>
            </a:r>
          </a:p>
          <a:p>
            <a:r>
              <a:rPr lang="uk-UA" dirty="0" smtClean="0"/>
              <a:t>Б) супер маркеті</a:t>
            </a:r>
          </a:p>
          <a:p>
            <a:r>
              <a:rPr lang="uk-UA" dirty="0" smtClean="0"/>
              <a:t>В) супермаркеті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2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21882" y="-11329"/>
            <a:ext cx="9139599" cy="6869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55178"/>
            <a:ext cx="1008112" cy="1108923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6881" y="24911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Перевірте себе</a:t>
            </a:r>
            <a:endParaRPr lang="uk-U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141" y="836712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5. А Ігор нагадав, що у Олега рожевий:</a:t>
            </a:r>
          </a:p>
          <a:p>
            <a:r>
              <a:rPr lang="uk-UA" dirty="0" smtClean="0"/>
              <a:t>А) </a:t>
            </a:r>
            <a:r>
              <a:rPr lang="uk-UA" dirty="0" err="1" smtClean="0"/>
              <a:t>плеєр</a:t>
            </a:r>
            <a:r>
              <a:rPr lang="uk-UA" dirty="0" smtClean="0"/>
              <a:t> «</a:t>
            </a:r>
            <a:r>
              <a:rPr lang="uk-UA" dirty="0" err="1" smtClean="0"/>
              <a:t>айпод</a:t>
            </a:r>
            <a:r>
              <a:rPr lang="uk-UA" dirty="0" smtClean="0"/>
              <a:t>»</a:t>
            </a:r>
          </a:p>
          <a:p>
            <a:r>
              <a:rPr lang="uk-UA" dirty="0" smtClean="0"/>
              <a:t>Б) </a:t>
            </a:r>
            <a:r>
              <a:rPr lang="uk-UA" dirty="0" err="1" smtClean="0"/>
              <a:t>плеєр</a:t>
            </a:r>
            <a:r>
              <a:rPr lang="uk-UA" dirty="0" smtClean="0"/>
              <a:t> «</a:t>
            </a:r>
            <a:r>
              <a:rPr lang="uk-UA" dirty="0" err="1"/>
              <a:t>А</a:t>
            </a:r>
            <a:r>
              <a:rPr lang="uk-UA" dirty="0" err="1" smtClean="0"/>
              <a:t>йпод</a:t>
            </a:r>
            <a:r>
              <a:rPr lang="uk-UA" dirty="0" smtClean="0"/>
              <a:t>»</a:t>
            </a:r>
          </a:p>
          <a:p>
            <a:r>
              <a:rPr lang="uk-UA" dirty="0" smtClean="0"/>
              <a:t>В) </a:t>
            </a:r>
            <a:r>
              <a:rPr lang="uk-UA" dirty="0" err="1" smtClean="0"/>
              <a:t>плейєр</a:t>
            </a:r>
            <a:r>
              <a:rPr lang="uk-UA" dirty="0" smtClean="0"/>
              <a:t> «</a:t>
            </a:r>
            <a:r>
              <a:rPr lang="uk-UA" dirty="0" err="1" smtClean="0"/>
              <a:t>Айпод</a:t>
            </a:r>
            <a:r>
              <a:rPr lang="uk-UA" dirty="0" smtClean="0"/>
              <a:t>»</a:t>
            </a:r>
          </a:p>
          <a:p>
            <a:endParaRPr lang="uk-UA" dirty="0" smtClean="0"/>
          </a:p>
          <a:p>
            <a:r>
              <a:rPr lang="uk-UA" dirty="0"/>
              <a:t>6</a:t>
            </a:r>
            <a:r>
              <a:rPr lang="uk-UA" dirty="0" smtClean="0"/>
              <a:t>. Марія Артемівна пояснила що немає «жіночих» і «чоловічих» кольорів. Інформацію про прикраси запропонувала  пошукати в:</a:t>
            </a:r>
          </a:p>
          <a:p>
            <a:r>
              <a:rPr lang="uk-UA" dirty="0" smtClean="0"/>
              <a:t>А) </a:t>
            </a:r>
            <a:r>
              <a:rPr lang="uk-UA" dirty="0" err="1" smtClean="0"/>
              <a:t>ґуґлі</a:t>
            </a:r>
            <a:endParaRPr lang="uk-UA" dirty="0" smtClean="0"/>
          </a:p>
          <a:p>
            <a:r>
              <a:rPr lang="uk-UA" dirty="0" smtClean="0"/>
              <a:t>Б) </a:t>
            </a:r>
            <a:r>
              <a:rPr lang="uk-UA" dirty="0" err="1" smtClean="0"/>
              <a:t>гуглі</a:t>
            </a:r>
            <a:endParaRPr lang="uk-UA" dirty="0" smtClean="0"/>
          </a:p>
          <a:p>
            <a:r>
              <a:rPr lang="uk-UA" dirty="0" smtClean="0"/>
              <a:t>В) </a:t>
            </a:r>
            <a:r>
              <a:rPr lang="uk-UA" dirty="0" err="1" smtClean="0"/>
              <a:t>ґуглі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/>
              <a:t>7</a:t>
            </a:r>
            <a:r>
              <a:rPr lang="uk-UA" dirty="0" smtClean="0"/>
              <a:t>. Діти побачили на фото з мережі рожеву майку та браслет з червоних ниток на:</a:t>
            </a:r>
          </a:p>
          <a:p>
            <a:r>
              <a:rPr lang="uk-UA" dirty="0" smtClean="0"/>
              <a:t>А) екс чемпіоні країни з плавання</a:t>
            </a:r>
          </a:p>
          <a:p>
            <a:r>
              <a:rPr lang="uk-UA" dirty="0" smtClean="0"/>
              <a:t>Б) екс-чемпіоні країни з плавання</a:t>
            </a:r>
          </a:p>
          <a:p>
            <a:r>
              <a:rPr lang="uk-UA" dirty="0" smtClean="0"/>
              <a:t>В) </a:t>
            </a:r>
            <a:r>
              <a:rPr lang="uk-UA" dirty="0" err="1" smtClean="0"/>
              <a:t>ексчемпіоні</a:t>
            </a:r>
            <a:r>
              <a:rPr lang="uk-UA" dirty="0" smtClean="0"/>
              <a:t> країни з плавання</a:t>
            </a:r>
          </a:p>
          <a:p>
            <a:endParaRPr lang="uk-UA" dirty="0" smtClean="0"/>
          </a:p>
          <a:p>
            <a:r>
              <a:rPr lang="uk-UA" dirty="0"/>
              <a:t>8</a:t>
            </a:r>
            <a:r>
              <a:rPr lang="uk-UA" dirty="0" smtClean="0"/>
              <a:t>. Хлопчики помирилися. Марія Артемівна запропонувала усім дібрати прикраси для ляльки:</a:t>
            </a:r>
          </a:p>
          <a:p>
            <a:r>
              <a:rPr lang="uk-UA" dirty="0" smtClean="0"/>
              <a:t>А) </a:t>
            </a:r>
            <a:r>
              <a:rPr lang="uk-UA" dirty="0" err="1" smtClean="0"/>
              <a:t>Беккі</a:t>
            </a:r>
            <a:endParaRPr lang="uk-UA" dirty="0" smtClean="0"/>
          </a:p>
          <a:p>
            <a:r>
              <a:rPr lang="uk-UA" dirty="0" smtClean="0"/>
              <a:t>Б) Бекі</a:t>
            </a:r>
          </a:p>
          <a:p>
            <a:r>
              <a:rPr lang="uk-UA" dirty="0" smtClean="0"/>
              <a:t>В) усі відповіді правильні</a:t>
            </a:r>
          </a:p>
          <a:p>
            <a:pPr marL="342900" indent="-3429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1690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4401" y="0"/>
            <a:ext cx="9139599" cy="686932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404665"/>
            <a:ext cx="7772400" cy="864095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Пишемо по-новому</a:t>
            </a: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0723" y="2780928"/>
            <a:ext cx="2558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ПРО</a:t>
            </a:r>
            <a:r>
              <a:rPr lang="ru-RU" sz="54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Є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КТ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886" y="4140778"/>
            <a:ext cx="3257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ПРО</a:t>
            </a:r>
            <a:r>
              <a:rPr lang="ru-RU" sz="54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Є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КЦІЯ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869" y="5301208"/>
            <a:ext cx="3379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ПРО</a:t>
            </a:r>
            <a:r>
              <a:rPr lang="ru-RU" sz="54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Є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КТОР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971" b="89884" l="788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33717"/>
            <a:ext cx="4574282" cy="351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15616" y="1124744"/>
            <a:ext cx="64807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Є</a:t>
            </a:r>
            <a:r>
              <a:rPr lang="ru-RU" sz="6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6000" b="1" dirty="0" err="1" smtClean="0">
                <a:ln/>
                <a:solidFill>
                  <a:schemeClr val="accent3"/>
                </a:solidFill>
              </a:rPr>
              <a:t>замість</a:t>
            </a:r>
            <a:r>
              <a:rPr lang="ru-RU" sz="6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6000" b="1" dirty="0" smtClean="0">
                <a:ln/>
                <a:solidFill>
                  <a:srgbClr val="FF0000"/>
                </a:solidFill>
              </a:rPr>
              <a:t>Е</a:t>
            </a:r>
            <a:endParaRPr lang="ru-RU" sz="60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9868" y="0"/>
            <a:ext cx="1384132" cy="15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3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0" y="-11329"/>
            <a:ext cx="9139599" cy="68693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86070" y="50687"/>
            <a:ext cx="24482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ЙЄ</a:t>
            </a:r>
            <a:endParaRPr lang="ru-RU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2851" y="5744238"/>
            <a:ext cx="1527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ФО</a:t>
            </a:r>
            <a:r>
              <a:rPr lang="ru-RU" sz="5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Є</a:t>
            </a:r>
            <a:endParaRPr lang="ru-RU" sz="5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2" name="Умножение 1"/>
          <p:cNvSpPr/>
          <p:nvPr/>
        </p:nvSpPr>
        <p:spPr>
          <a:xfrm>
            <a:off x="3809100" y="436887"/>
            <a:ext cx="778356" cy="796910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182" y="3470476"/>
            <a:ext cx="2916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КОНВЕ</a:t>
            </a:r>
            <a:r>
              <a:rPr lang="ru-RU" sz="5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sz="54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Р</a:t>
            </a:r>
            <a:endParaRPr lang="ru-RU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3186800"/>
            <a:ext cx="2234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ФЛА</a:t>
            </a:r>
            <a:r>
              <a:rPr lang="ru-RU" sz="5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sz="54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Р</a:t>
            </a:r>
            <a:endParaRPr lang="ru-RU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7228" y="1233797"/>
            <a:ext cx="3208546" cy="19695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021247"/>
            <a:ext cx="3380752" cy="2379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3253" y="3841566"/>
            <a:ext cx="3552056" cy="236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14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0" y="-11330"/>
            <a:ext cx="9139599" cy="68693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86070" y="50687"/>
            <a:ext cx="24482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ЙЄ</a:t>
            </a:r>
            <a:endParaRPr lang="ru-RU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Умножение 1"/>
          <p:cNvSpPr/>
          <p:nvPr/>
        </p:nvSpPr>
        <p:spPr>
          <a:xfrm>
            <a:off x="3809100" y="436887"/>
            <a:ext cx="778356" cy="796910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1" y="3233499"/>
            <a:ext cx="2122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ПЛЕ</a:t>
            </a:r>
            <a:r>
              <a:rPr lang="ru-RU" sz="5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sz="54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Р</a:t>
            </a:r>
            <a:endParaRPr lang="ru-RU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42554" y="5517232"/>
            <a:ext cx="2711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РІ</a:t>
            </a:r>
            <a:r>
              <a:rPr lang="ru-RU" sz="5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sz="54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ЛТОР</a:t>
            </a:r>
            <a:endParaRPr lang="ru-RU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42161" y="4149080"/>
            <a:ext cx="3237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ФЕ</a:t>
            </a:r>
            <a:r>
              <a:rPr lang="ru-RU" sz="5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sz="54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РВЕРК</a:t>
            </a:r>
            <a:endParaRPr lang="ru-RU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328" y="1033600"/>
            <a:ext cx="3264874" cy="3331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025440"/>
            <a:ext cx="2397894" cy="23978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5952" y="2475862"/>
            <a:ext cx="3268376" cy="32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3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0" y="-11329"/>
            <a:ext cx="9139599" cy="68693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86070" y="50687"/>
            <a:ext cx="24482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ЙЄ</a:t>
            </a:r>
            <a:endParaRPr lang="ru-RU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0758" y="4797152"/>
            <a:ext cx="2733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accent3"/>
                </a:solidFill>
              </a:rPr>
              <a:t>Фе</a:t>
            </a:r>
            <a:r>
              <a:rPr lang="ru-RU" sz="5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рбах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Умножение 1"/>
          <p:cNvSpPr/>
          <p:nvPr/>
        </p:nvSpPr>
        <p:spPr>
          <a:xfrm>
            <a:off x="3809100" y="436887"/>
            <a:ext cx="778356" cy="796910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9881" y="980728"/>
            <a:ext cx="2935711" cy="381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296210"/>
            <a:ext cx="2299754" cy="323402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7584" y="4797152"/>
            <a:ext cx="1598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accent3"/>
                </a:solidFill>
              </a:rPr>
              <a:t>Со</a:t>
            </a:r>
            <a:r>
              <a:rPr lang="ru-RU" sz="5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р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2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0" y="-11329"/>
            <a:ext cx="9139599" cy="68693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86070" y="50687"/>
            <a:ext cx="24482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ЙЯ</a:t>
            </a:r>
            <a:endParaRPr lang="ru-RU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923" y="4509120"/>
            <a:ext cx="2529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СЕКВО</a:t>
            </a:r>
            <a:r>
              <a:rPr lang="ru-RU" sz="5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Я</a:t>
            </a:r>
            <a:endParaRPr lang="ru-RU" sz="5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3845304"/>
            <a:ext cx="1740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chemeClr val="accent3"/>
                </a:solidFill>
              </a:rPr>
              <a:t>Ха</a:t>
            </a:r>
            <a:r>
              <a:rPr lang="ru-RU" sz="5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я</a:t>
            </a:r>
            <a:r>
              <a:rPr lang="ru-RU" sz="5400" b="1" dirty="0" err="1">
                <a:ln/>
                <a:solidFill>
                  <a:schemeClr val="accent3"/>
                </a:solidFill>
              </a:rPr>
              <a:t>м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Умножение 1"/>
          <p:cNvSpPr/>
          <p:nvPr/>
        </p:nvSpPr>
        <p:spPr>
          <a:xfrm>
            <a:off x="3791443" y="437062"/>
            <a:ext cx="778356" cy="796910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91443" y="5934670"/>
            <a:ext cx="2278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ФА</a:t>
            </a:r>
            <a:r>
              <a:rPr lang="ru-RU" sz="5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Я</a:t>
            </a:r>
            <a:r>
              <a:rPr lang="ru-RU" sz="54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НС</a:t>
            </a:r>
            <a:endParaRPr lang="ru-RU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28" r="14416"/>
          <a:stretch/>
        </p:blipFill>
        <p:spPr>
          <a:xfrm>
            <a:off x="6598609" y="1233972"/>
            <a:ext cx="2498539" cy="2370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6" y="1442940"/>
            <a:ext cx="3205162" cy="2864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2864" y="3212976"/>
            <a:ext cx="3723604" cy="247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3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4" t="17183" b="3006"/>
          <a:stretch/>
        </p:blipFill>
        <p:spPr>
          <a:xfrm>
            <a:off x="0" y="-11329"/>
            <a:ext cx="9139599" cy="68693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86070" y="50687"/>
            <a:ext cx="24482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ЙЇ</a:t>
            </a:r>
            <a:endParaRPr lang="ru-RU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Умножение 1"/>
          <p:cNvSpPr/>
          <p:nvPr/>
        </p:nvSpPr>
        <p:spPr>
          <a:xfrm>
            <a:off x="4000679" y="442199"/>
            <a:ext cx="778356" cy="796910"/>
          </a:xfrm>
          <a:prstGeom prst="mathMultiply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93780" y="5536044"/>
            <a:ext cx="2374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ШАНТІ</a:t>
            </a:r>
            <a:r>
              <a:rPr lang="ru-RU" sz="5400" b="1" dirty="0">
                <a:ln/>
                <a:solidFill>
                  <a:schemeClr val="tx2">
                    <a:lumMod val="75000"/>
                  </a:schemeClr>
                </a:solidFill>
              </a:rPr>
              <a:t>Ї</a:t>
            </a:r>
            <a:endParaRPr lang="ru-RU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12775"/>
            <a:ext cx="7424079" cy="38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94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866</Words>
  <Application>Microsoft Office PowerPoint</Application>
  <PresentationFormat>Экран (4:3)</PresentationFormat>
  <Paragraphs>294</Paragraphs>
  <Slides>31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                             Новий український          правопис- зміни і остаточна                редакція</vt:lpstr>
      <vt:lpstr>Слайд 2</vt:lpstr>
      <vt:lpstr>Слайд 3</vt:lpstr>
      <vt:lpstr>Пишемо по-новому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Пишемо АБО по-новому, АБО ПО-СТАРОМУ</vt:lpstr>
      <vt:lpstr>Слайд 22</vt:lpstr>
      <vt:lpstr>Слайд 23</vt:lpstr>
      <vt:lpstr>Шукаєте на клавіатурі  букву Ґ?</vt:lpstr>
      <vt:lpstr>Слайд 25</vt:lpstr>
      <vt:lpstr>Слайд 26</vt:lpstr>
      <vt:lpstr>Слайд 27</vt:lpstr>
      <vt:lpstr>Слайд 28</vt:lpstr>
      <vt:lpstr>Слайд 29</vt:lpstr>
      <vt:lpstr>Перевірте себе</vt:lpstr>
      <vt:lpstr>Перевірте себе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Emaschines</dc:creator>
  <cp:lastModifiedBy>пнгор</cp:lastModifiedBy>
  <cp:revision>62</cp:revision>
  <cp:lastPrinted>2019-09-23T07:34:00Z</cp:lastPrinted>
  <dcterms:created xsi:type="dcterms:W3CDTF">2019-09-18T09:11:51Z</dcterms:created>
  <dcterms:modified xsi:type="dcterms:W3CDTF">2020-04-14T15:25:43Z</dcterms:modified>
</cp:coreProperties>
</file>